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83" r:id="rId3"/>
    <p:sldId id="265" r:id="rId4"/>
    <p:sldId id="282" r:id="rId5"/>
    <p:sldId id="285" r:id="rId6"/>
    <p:sldId id="264" r:id="rId7"/>
    <p:sldId id="262" r:id="rId8"/>
    <p:sldId id="263" r:id="rId9"/>
    <p:sldId id="267" r:id="rId10"/>
    <p:sldId id="266" r:id="rId11"/>
    <p:sldId id="284" r:id="rId12"/>
  </p:sldIdLst>
  <p:sldSz cx="12192000" cy="6858000"/>
  <p:notesSz cx="6864350" cy="999648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an Baeyens" initials="DB" lastIdx="1" clrIdx="0">
    <p:extLst>
      <p:ext uri="{19B8F6BF-5375-455C-9EA6-DF929625EA0E}">
        <p15:presenceInfo xmlns:p15="http://schemas.microsoft.com/office/powerpoint/2012/main" userId="459c01fbce0579f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5" d="100"/>
          <a:sy n="115" d="100"/>
        </p:scale>
        <p:origin x="318" y="126"/>
      </p:cViewPr>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4-14T20:09:07.603" idx="1">
    <p:pos x="10" y="10"/>
    <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BE"/>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14/04/2016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721714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14/04/2016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2069754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Tekststijl van het model bewerken</a:t>
            </a:r>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14/04/2016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3502781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datum 4"/>
          <p:cNvSpPr>
            <a:spLocks noGrp="1"/>
          </p:cNvSpPr>
          <p:nvPr>
            <p:ph type="dt" sz="half" idx="10"/>
          </p:nvPr>
        </p:nvSpPr>
        <p:spPr/>
        <p:txBody>
          <a:bodyPr/>
          <a:lstStyle/>
          <a:p>
            <a:fld id="{9AB51429-0FA8-45CC-A36D-C952B20649A3}" type="datetimeFigureOut">
              <a:rPr lang="nl-BE" smtClean="0"/>
              <a:t>14/04/2016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712065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7" name="Tijdelijke aanduiding voor datum 6"/>
          <p:cNvSpPr>
            <a:spLocks noGrp="1"/>
          </p:cNvSpPr>
          <p:nvPr>
            <p:ph type="dt" sz="half" idx="10"/>
          </p:nvPr>
        </p:nvSpPr>
        <p:spPr/>
        <p:txBody>
          <a:bodyPr/>
          <a:lstStyle/>
          <a:p>
            <a:fld id="{9AB51429-0FA8-45CC-A36D-C952B20649A3}" type="datetimeFigureOut">
              <a:rPr lang="nl-BE" smtClean="0"/>
              <a:t>14/04/2016</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1715489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datum 2"/>
          <p:cNvSpPr>
            <a:spLocks noGrp="1"/>
          </p:cNvSpPr>
          <p:nvPr>
            <p:ph type="dt" sz="half" idx="10"/>
          </p:nvPr>
        </p:nvSpPr>
        <p:spPr/>
        <p:txBody>
          <a:bodyPr/>
          <a:lstStyle/>
          <a:p>
            <a:fld id="{9AB51429-0FA8-45CC-A36D-C952B20649A3}" type="datetimeFigureOut">
              <a:rPr lang="nl-BE" smtClean="0"/>
              <a:t>14/04/2016</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929150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AB51429-0FA8-45CC-A36D-C952B20649A3}" type="datetimeFigureOut">
              <a:rPr lang="nl-BE" smtClean="0"/>
              <a:t>14/04/2016</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3039362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9AB51429-0FA8-45CC-A36D-C952B20649A3}" type="datetimeFigureOut">
              <a:rPr lang="nl-BE" smtClean="0"/>
              <a:t>14/04/2016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1736983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9AB51429-0FA8-45CC-A36D-C952B20649A3}" type="datetimeFigureOut">
              <a:rPr lang="nl-BE" smtClean="0"/>
              <a:t>14/04/2016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4263856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14/04/2016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120177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14/04/2016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2204997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B51429-0FA8-45CC-A36D-C952B20649A3}" type="datetimeFigureOut">
              <a:rPr lang="nl-BE" smtClean="0"/>
              <a:t>14/04/2016</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7EE34E-386C-4EF4-A735-C180A39D6F29}" type="slidenum">
              <a:rPr lang="nl-BE" smtClean="0"/>
              <a:t>‹nr.›</a:t>
            </a:fld>
            <a:endParaRPr lang="nl-BE"/>
          </a:p>
        </p:txBody>
      </p:sp>
    </p:spTree>
    <p:extLst>
      <p:ext uri="{BB962C8B-B14F-4D97-AF65-F5344CB8AC3E}">
        <p14:creationId xmlns:p14="http://schemas.microsoft.com/office/powerpoint/2010/main" val="3305154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7730"/>
            <a:ext cx="10515600" cy="532650"/>
          </a:xfrm>
        </p:spPr>
        <p:txBody>
          <a:bodyPr>
            <a:normAutofit fontScale="90000"/>
          </a:bodyPr>
          <a:lstStyle/>
          <a:p>
            <a:r>
              <a:rPr lang="nl-BE" dirty="0" smtClean="0"/>
              <a:t>Raadsels oplopend in moeilijkheidsgraad</a:t>
            </a:r>
            <a:endParaRPr lang="nl-BE" dirty="0"/>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endParaRPr lang="nl-BE" sz="2800" b="1" dirty="0"/>
          </a:p>
          <a:p>
            <a:endParaRPr lang="nl-BE" sz="2800" b="1" dirty="0" smtClean="0"/>
          </a:p>
          <a:p>
            <a:endParaRPr lang="nl-BE" sz="2800" b="1" dirty="0"/>
          </a:p>
          <a:p>
            <a:endParaRPr lang="nl-BE" sz="2800" b="1" dirty="0" smtClean="0"/>
          </a:p>
          <a:p>
            <a:endParaRPr lang="nl-BE" sz="2800" b="1" dirty="0"/>
          </a:p>
          <a:p>
            <a:endParaRPr lang="nl-BE" sz="2800" b="1" dirty="0" smtClean="0"/>
          </a:p>
          <a:p>
            <a:pPr algn="ctr"/>
            <a:r>
              <a:rPr lang="nl-BE" b="1" dirty="0" smtClean="0"/>
              <a:t>Wat </a:t>
            </a:r>
            <a:r>
              <a:rPr lang="nl-BE" b="1" dirty="0"/>
              <a:t>is het nummer van de parkingplaats waar de wagen staat</a:t>
            </a:r>
            <a:r>
              <a:rPr lang="nl-BE" b="1" dirty="0" smtClean="0"/>
              <a:t>?</a:t>
            </a:r>
            <a:endParaRPr lang="nl-BE" sz="2800" b="1" dirty="0"/>
          </a:p>
          <a:p>
            <a:endParaRPr lang="nl-BE" sz="2400" b="1" dirty="0" smtClean="0"/>
          </a:p>
          <a:p>
            <a:endParaRPr lang="nl-BE" sz="2400" b="1" dirty="0"/>
          </a:p>
          <a:p>
            <a:endParaRPr lang="nl-BE" sz="2400" b="1" dirty="0" smtClean="0"/>
          </a:p>
          <a:p>
            <a:pPr algn="ctr"/>
            <a:endParaRPr lang="nl-BE" sz="2400" b="1" dirty="0" smtClean="0"/>
          </a:p>
          <a:p>
            <a:pPr algn="ctr"/>
            <a:endParaRPr lang="nl-BE" sz="2400" b="1" dirty="0"/>
          </a:p>
          <a:p>
            <a:pPr algn="ctr"/>
            <a:endParaRPr lang="nl-BE" sz="2400" b="1" dirty="0" smtClean="0"/>
          </a:p>
          <a:p>
            <a:pPr algn="ctr"/>
            <a:endParaRPr lang="nl-BE" sz="2400" dirty="0"/>
          </a:p>
          <a:p>
            <a:endParaRPr lang="nl-BE" sz="3600" dirty="0"/>
          </a:p>
        </p:txBody>
      </p:sp>
      <p:pic>
        <p:nvPicPr>
          <p:cNvPr id="5" name="Afbeelding 4"/>
          <p:cNvPicPr>
            <a:picLocks noChangeAspect="1"/>
          </p:cNvPicPr>
          <p:nvPr/>
        </p:nvPicPr>
        <p:blipFill>
          <a:blip r:embed="rId2">
            <a:grayscl/>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Lst>
          </a:blip>
          <a:stretch>
            <a:fillRect/>
          </a:stretch>
        </p:blipFill>
        <p:spPr>
          <a:xfrm>
            <a:off x="3406180" y="1227222"/>
            <a:ext cx="5895723" cy="1645318"/>
          </a:xfrm>
          <a:prstGeom prst="rect">
            <a:avLst/>
          </a:prstGeom>
        </p:spPr>
      </p:pic>
      <p:sp>
        <p:nvSpPr>
          <p:cNvPr id="6" name="Rechthoek 5"/>
          <p:cNvSpPr/>
          <p:nvPr/>
        </p:nvSpPr>
        <p:spPr>
          <a:xfrm>
            <a:off x="512618" y="5485987"/>
            <a:ext cx="6096000" cy="492443"/>
          </a:xfrm>
          <a:prstGeom prst="rect">
            <a:avLst/>
          </a:prstGeom>
        </p:spPr>
        <p:txBody>
          <a:bodyPr>
            <a:spAutoFit/>
          </a:bodyPr>
          <a:lstStyle/>
          <a:p>
            <a:r>
              <a:rPr lang="nl-BE" sz="1300" dirty="0" smtClean="0">
                <a:solidFill>
                  <a:srgbClr val="000000"/>
                </a:solidFill>
              </a:rPr>
              <a:t>87</a:t>
            </a:r>
          </a:p>
          <a:p>
            <a:r>
              <a:rPr lang="nl-BE" sz="1300" dirty="0" smtClean="0">
                <a:solidFill>
                  <a:srgbClr val="000000"/>
                </a:solidFill>
              </a:rPr>
              <a:t>Draai de foto om en de oplossing is logisch…</a:t>
            </a:r>
            <a:endParaRPr lang="nl-BE" sz="1300" dirty="0"/>
          </a:p>
        </p:txBody>
      </p:sp>
    </p:spTree>
    <p:extLst>
      <p:ext uri="{BB962C8B-B14F-4D97-AF65-F5344CB8AC3E}">
        <p14:creationId xmlns:p14="http://schemas.microsoft.com/office/powerpoint/2010/main" val="3886816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214042" y="551939"/>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pPr algn="ctr"/>
            <a:endParaRPr lang="nl-BE" sz="1100" b="1" dirty="0" smtClean="0"/>
          </a:p>
          <a:p>
            <a:pPr algn="ctr"/>
            <a:r>
              <a:rPr lang="nl-BE" sz="2400" b="1" dirty="0"/>
              <a:t>Welk getal is het volgende in de onderstaande reeks?</a:t>
            </a:r>
            <a:br>
              <a:rPr lang="nl-BE" sz="2400" b="1" dirty="0"/>
            </a:br>
            <a:r>
              <a:rPr lang="nl-BE" sz="2400" b="1" dirty="0"/>
              <a:t/>
            </a:r>
            <a:br>
              <a:rPr lang="nl-BE" sz="2400" b="1" dirty="0"/>
            </a:br>
            <a:r>
              <a:rPr lang="nl-BE" sz="2400" b="1" dirty="0" smtClean="0"/>
              <a:t>1</a:t>
            </a:r>
            <a:br>
              <a:rPr lang="nl-BE" sz="2400" b="1" dirty="0" smtClean="0"/>
            </a:br>
            <a:r>
              <a:rPr lang="nl-BE" sz="2400" b="1" dirty="0" smtClean="0"/>
              <a:t>3</a:t>
            </a:r>
            <a:br>
              <a:rPr lang="nl-BE" sz="2400" b="1" dirty="0" smtClean="0"/>
            </a:br>
            <a:r>
              <a:rPr lang="nl-BE" sz="2400" b="1" dirty="0" smtClean="0"/>
              <a:t>4</a:t>
            </a:r>
            <a:r>
              <a:rPr lang="nl-BE" sz="2400" b="1" dirty="0"/>
              <a:t/>
            </a:r>
            <a:br>
              <a:rPr lang="nl-BE" sz="2400" b="1" dirty="0"/>
            </a:br>
            <a:r>
              <a:rPr lang="nl-BE" sz="2400" b="1" dirty="0"/>
              <a:t>7</a:t>
            </a:r>
            <a:br>
              <a:rPr lang="nl-BE" sz="2400" b="1" dirty="0"/>
            </a:br>
            <a:r>
              <a:rPr lang="nl-BE" sz="2400" b="1" dirty="0" smtClean="0"/>
              <a:t>11</a:t>
            </a:r>
          </a:p>
          <a:p>
            <a:pPr algn="ctr"/>
            <a:endParaRPr lang="nl-BE" sz="2400" dirty="0"/>
          </a:p>
          <a:p>
            <a:endParaRPr lang="nl-BE" sz="3600" dirty="0"/>
          </a:p>
        </p:txBody>
      </p:sp>
      <p:sp>
        <p:nvSpPr>
          <p:cNvPr id="5" name="Tijdelijke aanduiding voor inhoud 2"/>
          <p:cNvSpPr txBox="1">
            <a:spLocks/>
          </p:cNvSpPr>
          <p:nvPr/>
        </p:nvSpPr>
        <p:spPr>
          <a:xfrm>
            <a:off x="838200" y="5778757"/>
            <a:ext cx="10515600" cy="8631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1300" dirty="0"/>
              <a:t>Het volgende getal is: 18</a:t>
            </a:r>
            <a:r>
              <a:rPr lang="nl-BE" sz="1300" dirty="0"/>
              <a:t/>
            </a:r>
            <a:br>
              <a:rPr lang="nl-BE" sz="1300" dirty="0"/>
            </a:br>
            <a:r>
              <a:rPr lang="nl-BE" sz="1300" dirty="0"/>
              <a:t/>
            </a:r>
            <a:br>
              <a:rPr lang="nl-BE" sz="1300" dirty="0"/>
            </a:br>
            <a:r>
              <a:rPr lang="nl-BE" sz="1300" dirty="0"/>
              <a:t>Je dient telkens de twee vorige getallen op te tellen om het volgende te bekomen.</a:t>
            </a:r>
            <a:endParaRPr lang="nl-BE" sz="1300" dirty="0"/>
          </a:p>
        </p:txBody>
      </p:sp>
    </p:spTree>
    <p:extLst>
      <p:ext uri="{BB962C8B-B14F-4D97-AF65-F5344CB8AC3E}">
        <p14:creationId xmlns:p14="http://schemas.microsoft.com/office/powerpoint/2010/main" val="367291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endParaRPr lang="nl-BE" sz="2400" b="1" dirty="0" smtClean="0"/>
          </a:p>
          <a:p>
            <a:pPr algn="ctr"/>
            <a:endParaRPr lang="nl-BE" sz="2400" b="1" dirty="0" smtClean="0"/>
          </a:p>
          <a:p>
            <a:pPr algn="ctr"/>
            <a:r>
              <a:rPr lang="nl-BE" sz="2400" b="1" dirty="0"/>
              <a:t>In </a:t>
            </a:r>
            <a:r>
              <a:rPr lang="nl-BE" sz="2400" b="1" dirty="0" smtClean="0"/>
              <a:t>de Kasteelstraat staan </a:t>
            </a:r>
            <a:r>
              <a:rPr lang="nl-BE" sz="2400" b="1" dirty="0"/>
              <a:t>100 huizen. De huizen zijn genummerd van 1 tot en met 100. Hoeveel negens staan er in totaal in al deze nummers</a:t>
            </a:r>
            <a:r>
              <a:rPr lang="nl-BE" sz="2400" b="1" dirty="0" smtClean="0"/>
              <a:t>?</a:t>
            </a:r>
          </a:p>
          <a:p>
            <a:pPr algn="ctr"/>
            <a:endParaRPr lang="nl-BE" sz="2400" dirty="0"/>
          </a:p>
          <a:p>
            <a:endParaRPr lang="nl-BE" sz="3600" dirty="0"/>
          </a:p>
        </p:txBody>
      </p:sp>
      <p:sp>
        <p:nvSpPr>
          <p:cNvPr id="5" name="Tijdelijke aanduiding voor inhoud 2"/>
          <p:cNvSpPr txBox="1">
            <a:spLocks/>
          </p:cNvSpPr>
          <p:nvPr/>
        </p:nvSpPr>
        <p:spPr>
          <a:xfrm>
            <a:off x="838200" y="5778757"/>
            <a:ext cx="10515600" cy="863112"/>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dirty="0" smtClean="0"/>
              <a:t>Oplossing: </a:t>
            </a:r>
            <a:r>
              <a:rPr lang="nl-BE" dirty="0"/>
              <a:t>20 keer.</a:t>
            </a:r>
            <a:r>
              <a:rPr lang="nl-BE" dirty="0"/>
              <a:t/>
            </a:r>
            <a:br>
              <a:rPr lang="nl-BE" dirty="0"/>
            </a:br>
            <a:r>
              <a:rPr lang="nl-BE" dirty="0"/>
              <a:t/>
            </a:r>
            <a:br>
              <a:rPr lang="nl-BE" dirty="0"/>
            </a:br>
            <a:r>
              <a:rPr lang="nl-BE" dirty="0"/>
              <a:t>9-19-29-39-49-59-69-79-89-90-91-92-93-94-95-96-97-98-99</a:t>
            </a:r>
            <a:r>
              <a:rPr lang="nl-BE" dirty="0"/>
              <a:t/>
            </a:r>
            <a:br>
              <a:rPr lang="nl-BE" dirty="0"/>
            </a:br>
            <a:r>
              <a:rPr lang="nl-BE" dirty="0"/>
              <a:t/>
            </a:r>
            <a:br>
              <a:rPr lang="nl-BE" dirty="0"/>
            </a:br>
            <a:r>
              <a:rPr lang="nl-BE" dirty="0"/>
              <a:t>(19 getallen, maar 9 komt tweemaal voor in 99)</a:t>
            </a:r>
            <a:endParaRPr lang="nl-BE" dirty="0"/>
          </a:p>
        </p:txBody>
      </p:sp>
    </p:spTree>
    <p:extLst>
      <p:ext uri="{BB962C8B-B14F-4D97-AF65-F5344CB8AC3E}">
        <p14:creationId xmlns:p14="http://schemas.microsoft.com/office/powerpoint/2010/main" val="837124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a:xfrm>
            <a:off x="838200" y="5778757"/>
            <a:ext cx="10515600" cy="863112"/>
          </a:xfrm>
        </p:spPr>
        <p:txBody>
          <a:bodyPr>
            <a:normAutofit/>
          </a:bodyPr>
          <a:lstStyle/>
          <a:p>
            <a:pPr marL="0" indent="0">
              <a:buNone/>
            </a:pPr>
            <a:r>
              <a:rPr lang="nl-BE" sz="1300" dirty="0" smtClean="0"/>
              <a:t>Oplossing: Naar links. De deur om uit te stappen ligt aan de kant van het voetpad. Mensen moeten nooit langs de straatkant uitstappen.</a:t>
            </a:r>
            <a:endParaRPr lang="nl-BE" sz="1300" dirty="0"/>
          </a:p>
        </p:txBody>
      </p:sp>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endParaRPr lang="nl-BE" sz="2400" b="1" dirty="0"/>
          </a:p>
          <a:p>
            <a:endParaRPr lang="nl-BE" sz="2400" b="1" dirty="0" smtClean="0"/>
          </a:p>
          <a:p>
            <a:pPr algn="ctr"/>
            <a:endParaRPr lang="nl-BE" sz="2400" b="1" dirty="0" smtClean="0"/>
          </a:p>
          <a:p>
            <a:pPr algn="ctr"/>
            <a:endParaRPr lang="nl-BE" sz="2400" b="1" dirty="0"/>
          </a:p>
          <a:p>
            <a:pPr algn="ctr"/>
            <a:endParaRPr lang="nl-BE" sz="2400" b="1" dirty="0" smtClean="0"/>
          </a:p>
          <a:p>
            <a:pPr algn="ctr"/>
            <a:endParaRPr lang="nl-BE" sz="2400" b="1" dirty="0" smtClean="0"/>
          </a:p>
          <a:p>
            <a:pPr algn="ctr"/>
            <a:r>
              <a:rPr lang="nl-BE" sz="2400" b="1" dirty="0" smtClean="0"/>
              <a:t>In welke richting rijdt de bus?</a:t>
            </a:r>
            <a:endParaRPr lang="nl-BE" sz="2400" dirty="0"/>
          </a:p>
          <a:p>
            <a:pPr algn="ctr"/>
            <a:endParaRPr lang="nl-BE" sz="2400" b="1" dirty="0"/>
          </a:p>
          <a:p>
            <a:pPr algn="ctr"/>
            <a:endParaRPr lang="nl-BE" sz="2400" b="1" dirty="0" smtClean="0"/>
          </a:p>
          <a:p>
            <a:pPr algn="ctr"/>
            <a:endParaRPr lang="nl-BE" sz="2400" dirty="0"/>
          </a:p>
          <a:p>
            <a:endParaRPr lang="nl-BE" sz="3600" dirty="0"/>
          </a:p>
        </p:txBody>
      </p:sp>
      <p:pic>
        <p:nvPicPr>
          <p:cNvPr id="1026" name="Picture 2" descr="http://static1.hln.be/static/photo/2016/1/1/5/20160207183451/media_xll_8384435.jpg"/>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3925167" y="1027906"/>
            <a:ext cx="4857750"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314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dirty="0"/>
          </a:p>
        </p:txBody>
      </p:sp>
      <p:sp>
        <p:nvSpPr>
          <p:cNvPr id="3" name="Tijdelijke aanduiding voor inhoud 2"/>
          <p:cNvSpPr>
            <a:spLocks noGrp="1"/>
          </p:cNvSpPr>
          <p:nvPr>
            <p:ph idx="1"/>
          </p:nvPr>
        </p:nvSpPr>
        <p:spPr/>
        <p:txBody>
          <a:bodyPr/>
          <a:lstStyle/>
          <a:p>
            <a:endParaRPr lang="nl-BE" dirty="0"/>
          </a:p>
        </p:txBody>
      </p:sp>
      <p:sp>
        <p:nvSpPr>
          <p:cNvPr id="4" name="Tekstvak 3"/>
          <p:cNvSpPr txBox="1"/>
          <p:nvPr/>
        </p:nvSpPr>
        <p:spPr>
          <a:xfrm>
            <a:off x="1441113" y="119542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400" b="1" dirty="0" smtClean="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smtClean="0"/>
          </a:p>
          <a:p>
            <a:pPr algn="ctr"/>
            <a:endParaRPr lang="nl-BE" sz="1100" b="1" dirty="0"/>
          </a:p>
          <a:p>
            <a:pPr algn="ctr"/>
            <a:endParaRPr lang="nl-BE" sz="1100" b="1" dirty="0" smtClean="0"/>
          </a:p>
          <a:p>
            <a:pPr algn="ctr"/>
            <a:endParaRPr lang="nl-BE" sz="2400" b="1" dirty="0" smtClean="0"/>
          </a:p>
          <a:p>
            <a:pPr algn="ctr"/>
            <a:endParaRPr lang="nl-BE" sz="2400" b="1" dirty="0"/>
          </a:p>
          <a:p>
            <a:pPr algn="ctr"/>
            <a:endParaRPr lang="nl-BE" sz="2400" b="1" dirty="0" smtClean="0"/>
          </a:p>
          <a:p>
            <a:pPr algn="ctr"/>
            <a:endParaRPr lang="nl-BE" sz="300" b="1" dirty="0" smtClean="0"/>
          </a:p>
          <a:p>
            <a:pPr algn="ctr"/>
            <a:r>
              <a:rPr lang="nl-BE" sz="2400" b="1" dirty="0" smtClean="0"/>
              <a:t>Leg de lucifers zoals op de foto als een vis. </a:t>
            </a:r>
          </a:p>
          <a:p>
            <a:pPr algn="ctr"/>
            <a:r>
              <a:rPr lang="nl-BE" sz="2400" b="1" dirty="0" smtClean="0"/>
              <a:t>Laat de vis naar de andere kant zwemmen. </a:t>
            </a:r>
          </a:p>
          <a:p>
            <a:pPr algn="ctr"/>
            <a:r>
              <a:rPr lang="nl-BE" sz="2400" b="1" dirty="0" smtClean="0"/>
              <a:t>Je mag 3 lucifers verplaatsen.</a:t>
            </a:r>
          </a:p>
        </p:txBody>
      </p:sp>
      <p:pic>
        <p:nvPicPr>
          <p:cNvPr id="9" name="Afbeelding 8"/>
          <p:cNvPicPr>
            <a:picLocks noChangeAspect="1"/>
          </p:cNvPicPr>
          <p:nvPr/>
        </p:nvPicPr>
        <p:blipFill rotWithShape="1">
          <a:blip r:embed="rId2"/>
          <a:srcRect r="2181" b="-2420"/>
          <a:stretch/>
        </p:blipFill>
        <p:spPr>
          <a:xfrm rot="19228388">
            <a:off x="3582899" y="2424106"/>
            <a:ext cx="1295381" cy="157201"/>
          </a:xfrm>
          <a:prstGeom prst="rect">
            <a:avLst/>
          </a:prstGeom>
        </p:spPr>
      </p:pic>
      <p:pic>
        <p:nvPicPr>
          <p:cNvPr id="31" name="Afbeelding 30"/>
          <p:cNvPicPr>
            <a:picLocks noChangeAspect="1"/>
          </p:cNvPicPr>
          <p:nvPr/>
        </p:nvPicPr>
        <p:blipFill rotWithShape="1">
          <a:blip r:embed="rId2"/>
          <a:srcRect r="2181" b="-2420"/>
          <a:stretch/>
        </p:blipFill>
        <p:spPr>
          <a:xfrm rot="19228388">
            <a:off x="4329663" y="3555691"/>
            <a:ext cx="1295381" cy="157201"/>
          </a:xfrm>
          <a:prstGeom prst="rect">
            <a:avLst/>
          </a:prstGeom>
        </p:spPr>
      </p:pic>
      <p:pic>
        <p:nvPicPr>
          <p:cNvPr id="32" name="Afbeelding 31"/>
          <p:cNvPicPr>
            <a:picLocks noChangeAspect="1"/>
          </p:cNvPicPr>
          <p:nvPr/>
        </p:nvPicPr>
        <p:blipFill rotWithShape="1">
          <a:blip r:embed="rId2"/>
          <a:srcRect r="2181" b="-2420"/>
          <a:stretch/>
        </p:blipFill>
        <p:spPr>
          <a:xfrm rot="3028388">
            <a:off x="3385951" y="3348954"/>
            <a:ext cx="1295381" cy="157201"/>
          </a:xfrm>
          <a:prstGeom prst="rect">
            <a:avLst/>
          </a:prstGeom>
        </p:spPr>
      </p:pic>
      <p:pic>
        <p:nvPicPr>
          <p:cNvPr id="33" name="Afbeelding 32"/>
          <p:cNvPicPr>
            <a:picLocks noChangeAspect="1"/>
          </p:cNvPicPr>
          <p:nvPr/>
        </p:nvPicPr>
        <p:blipFill rotWithShape="1">
          <a:blip r:embed="rId2"/>
          <a:srcRect r="2181" b="-2420"/>
          <a:stretch/>
        </p:blipFill>
        <p:spPr>
          <a:xfrm rot="3028388">
            <a:off x="4526611" y="2605130"/>
            <a:ext cx="1295381" cy="157201"/>
          </a:xfrm>
          <a:prstGeom prst="rect">
            <a:avLst/>
          </a:prstGeom>
        </p:spPr>
      </p:pic>
      <p:pic>
        <p:nvPicPr>
          <p:cNvPr id="34" name="Afbeelding 33"/>
          <p:cNvPicPr>
            <a:picLocks noChangeAspect="1"/>
          </p:cNvPicPr>
          <p:nvPr/>
        </p:nvPicPr>
        <p:blipFill rotWithShape="1">
          <a:blip r:embed="rId2"/>
          <a:srcRect r="2181" b="-2420"/>
          <a:stretch/>
        </p:blipFill>
        <p:spPr>
          <a:xfrm rot="19228388">
            <a:off x="5483028" y="2646792"/>
            <a:ext cx="1295381" cy="157201"/>
          </a:xfrm>
          <a:prstGeom prst="rect">
            <a:avLst/>
          </a:prstGeom>
        </p:spPr>
      </p:pic>
      <p:pic>
        <p:nvPicPr>
          <p:cNvPr id="35" name="Afbeelding 34"/>
          <p:cNvPicPr>
            <a:picLocks noChangeAspect="1"/>
          </p:cNvPicPr>
          <p:nvPr/>
        </p:nvPicPr>
        <p:blipFill rotWithShape="1">
          <a:blip r:embed="rId2"/>
          <a:srcRect r="2181" b="-2420"/>
          <a:stretch/>
        </p:blipFill>
        <p:spPr>
          <a:xfrm rot="3028388">
            <a:off x="5352112" y="3632453"/>
            <a:ext cx="1295381" cy="157201"/>
          </a:xfrm>
          <a:prstGeom prst="rect">
            <a:avLst/>
          </a:prstGeom>
        </p:spPr>
      </p:pic>
      <p:pic>
        <p:nvPicPr>
          <p:cNvPr id="37" name="Afbeelding 36"/>
          <p:cNvPicPr>
            <a:picLocks noChangeAspect="1"/>
          </p:cNvPicPr>
          <p:nvPr/>
        </p:nvPicPr>
        <p:blipFill rotWithShape="1">
          <a:blip r:embed="rId2"/>
          <a:srcRect r="2181" b="-2420"/>
          <a:stretch/>
        </p:blipFill>
        <p:spPr>
          <a:xfrm rot="3028388">
            <a:off x="4329624" y="4506252"/>
            <a:ext cx="1295381" cy="157201"/>
          </a:xfrm>
          <a:prstGeom prst="rect">
            <a:avLst/>
          </a:prstGeom>
        </p:spPr>
      </p:pic>
      <p:pic>
        <p:nvPicPr>
          <p:cNvPr id="42" name="Afbeelding 41"/>
          <p:cNvPicPr>
            <a:picLocks noChangeAspect="1"/>
          </p:cNvPicPr>
          <p:nvPr/>
        </p:nvPicPr>
        <p:blipFill rotWithShape="1">
          <a:blip r:embed="rId2"/>
          <a:srcRect r="2181" b="-2420"/>
          <a:stretch/>
        </p:blipFill>
        <p:spPr>
          <a:xfrm rot="19228388">
            <a:off x="4605169" y="1585707"/>
            <a:ext cx="1295381" cy="157201"/>
          </a:xfrm>
          <a:prstGeom prst="rect">
            <a:avLst/>
          </a:prstGeom>
        </p:spPr>
      </p:pic>
      <p:pic>
        <p:nvPicPr>
          <p:cNvPr id="5" name="Afbeelding 4"/>
          <p:cNvPicPr>
            <a:picLocks noChangeAspect="1"/>
          </p:cNvPicPr>
          <p:nvPr/>
        </p:nvPicPr>
        <p:blipFill>
          <a:blip r:embed="rId3"/>
          <a:stretch>
            <a:fillRect/>
          </a:stretch>
        </p:blipFill>
        <p:spPr>
          <a:xfrm>
            <a:off x="10219134" y="4035247"/>
            <a:ext cx="1607510" cy="2069828"/>
          </a:xfrm>
          <a:prstGeom prst="rect">
            <a:avLst/>
          </a:prstGeom>
        </p:spPr>
      </p:pic>
    </p:spTree>
    <p:extLst>
      <p:ext uri="{BB962C8B-B14F-4D97-AF65-F5344CB8AC3E}">
        <p14:creationId xmlns:p14="http://schemas.microsoft.com/office/powerpoint/2010/main" val="3281470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40"/>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endParaRPr lang="nl-BE" sz="2400" b="1" dirty="0"/>
          </a:p>
          <a:p>
            <a:endParaRPr lang="nl-BE" sz="2400" b="1" dirty="0" smtClean="0"/>
          </a:p>
          <a:p>
            <a:pPr algn="ctr"/>
            <a:endParaRPr lang="nl-BE" sz="1100" b="1" dirty="0" smtClean="0"/>
          </a:p>
          <a:p>
            <a:pPr algn="ctr"/>
            <a:r>
              <a:rPr lang="nl-BE" sz="2400" b="1" dirty="0" smtClean="0"/>
              <a:t>Welke </a:t>
            </a:r>
            <a:r>
              <a:rPr lang="nl-BE" sz="2400" b="1" dirty="0"/>
              <a:t>letter komt er na de letter </a:t>
            </a:r>
            <a:r>
              <a:rPr lang="nl-BE" sz="2400" b="1" dirty="0" err="1"/>
              <a:t>‘T</a:t>
            </a:r>
            <a:r>
              <a:rPr lang="nl-BE" sz="2400" b="1" dirty="0"/>
              <a:t>’ in deze opsomming? </a:t>
            </a:r>
            <a:endParaRPr lang="nl-BE" sz="2400" b="1" dirty="0" smtClean="0"/>
          </a:p>
          <a:p>
            <a:pPr algn="ctr"/>
            <a:r>
              <a:rPr lang="nl-BE" sz="2400" b="1" dirty="0" smtClean="0"/>
              <a:t>E</a:t>
            </a:r>
            <a:r>
              <a:rPr lang="nl-BE" sz="2400" b="1" dirty="0"/>
              <a:t>, T, D, V, V, Z, Z, A, N, </a:t>
            </a:r>
            <a:r>
              <a:rPr lang="nl-BE" sz="2400" b="1" dirty="0" smtClean="0"/>
              <a:t>T</a:t>
            </a:r>
          </a:p>
          <a:p>
            <a:pPr algn="ctr"/>
            <a:endParaRPr lang="nl-BE" sz="2400" b="1" dirty="0"/>
          </a:p>
          <a:p>
            <a:pPr algn="ctr"/>
            <a:endParaRPr lang="nl-BE" sz="2400" b="1" dirty="0" smtClean="0"/>
          </a:p>
          <a:p>
            <a:pPr algn="ctr"/>
            <a:endParaRPr lang="nl-BE" sz="2400" dirty="0"/>
          </a:p>
          <a:p>
            <a:endParaRPr lang="nl-BE" sz="3600" dirty="0"/>
          </a:p>
        </p:txBody>
      </p:sp>
      <p:sp>
        <p:nvSpPr>
          <p:cNvPr id="5" name="Rechthoek 4"/>
          <p:cNvSpPr/>
          <p:nvPr/>
        </p:nvSpPr>
        <p:spPr>
          <a:xfrm>
            <a:off x="778626" y="5576798"/>
            <a:ext cx="6096000" cy="692497"/>
          </a:xfrm>
          <a:prstGeom prst="rect">
            <a:avLst/>
          </a:prstGeom>
        </p:spPr>
        <p:txBody>
          <a:bodyPr>
            <a:spAutoFit/>
          </a:bodyPr>
          <a:lstStyle/>
          <a:p>
            <a:r>
              <a:rPr lang="nl-BE" sz="1300" dirty="0" smtClean="0">
                <a:solidFill>
                  <a:srgbClr val="000000"/>
                </a:solidFill>
              </a:rPr>
              <a:t>E</a:t>
            </a:r>
          </a:p>
          <a:p>
            <a:r>
              <a:rPr lang="nl-BE" sz="1300" dirty="0" smtClean="0">
                <a:solidFill>
                  <a:srgbClr val="000000"/>
                </a:solidFill>
              </a:rPr>
              <a:t>De letters zijn de eerste letter van het geschreven getal: E = een, T = twee, …</a:t>
            </a:r>
          </a:p>
          <a:p>
            <a:r>
              <a:rPr lang="nl-BE" sz="1300" dirty="0" smtClean="0">
                <a:solidFill>
                  <a:srgbClr val="000000"/>
                </a:solidFill>
              </a:rPr>
              <a:t>Na de laatste T = tien komt elf = E.</a:t>
            </a:r>
            <a:endParaRPr lang="nl-BE" sz="1300" dirty="0"/>
          </a:p>
        </p:txBody>
      </p:sp>
    </p:spTree>
    <p:extLst>
      <p:ext uri="{BB962C8B-B14F-4D97-AF65-F5344CB8AC3E}">
        <p14:creationId xmlns:p14="http://schemas.microsoft.com/office/powerpoint/2010/main" val="13577107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1901221" y="744447"/>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smtClean="0"/>
          </a:p>
          <a:p>
            <a:pPr algn="ctr"/>
            <a:endParaRPr lang="nl-BE" sz="2800" b="1" dirty="0" smtClean="0"/>
          </a:p>
          <a:p>
            <a:pPr algn="ctr"/>
            <a:endParaRPr lang="nl-BE" sz="2800" b="1" dirty="0"/>
          </a:p>
          <a:p>
            <a:pPr algn="ctr"/>
            <a:r>
              <a:rPr lang="nl-BE" sz="2400" b="1" dirty="0" smtClean="0"/>
              <a:t>Een </a:t>
            </a:r>
            <a:r>
              <a:rPr lang="nl-BE" sz="2400" b="1" dirty="0"/>
              <a:t>vader met zijn twee zonen moeten een rivier oversteken.</a:t>
            </a:r>
            <a:br>
              <a:rPr lang="nl-BE" sz="2400" b="1" dirty="0"/>
            </a:br>
            <a:r>
              <a:rPr lang="nl-BE" sz="2400" b="1" dirty="0"/>
              <a:t>Er is slechts een kano en die kan enkel het gewicht van de vader alleen dragen of het gewicht van de beide jongens samen. </a:t>
            </a:r>
            <a:endParaRPr lang="nl-BE" sz="2400" b="1" dirty="0" smtClean="0"/>
          </a:p>
          <a:p>
            <a:pPr algn="ctr"/>
            <a:r>
              <a:rPr lang="nl-BE" sz="2400" b="1" dirty="0" smtClean="0"/>
              <a:t>Hoe </a:t>
            </a:r>
            <a:r>
              <a:rPr lang="nl-BE" sz="2400" b="1" dirty="0"/>
              <a:t>kunnen ze alle drie op een veilige manier de rivier oversteken?</a:t>
            </a:r>
            <a:endParaRPr lang="nl-BE" sz="2400" dirty="0"/>
          </a:p>
          <a:p>
            <a:endParaRPr lang="nl-BE" sz="8000" dirty="0"/>
          </a:p>
        </p:txBody>
      </p:sp>
      <p:sp>
        <p:nvSpPr>
          <p:cNvPr id="3" name="Rechthoek 2"/>
          <p:cNvSpPr/>
          <p:nvPr/>
        </p:nvSpPr>
        <p:spPr>
          <a:xfrm>
            <a:off x="944880" y="5784447"/>
            <a:ext cx="6578138" cy="1292662"/>
          </a:xfrm>
          <a:prstGeom prst="rect">
            <a:avLst/>
          </a:prstGeom>
        </p:spPr>
        <p:txBody>
          <a:bodyPr wrap="square">
            <a:spAutoFit/>
          </a:bodyPr>
          <a:lstStyle/>
          <a:p>
            <a:pPr marL="342900" indent="-342900">
              <a:buAutoNum type="arabicPeriod"/>
            </a:pPr>
            <a:r>
              <a:rPr lang="nl-BE" sz="1300" dirty="0" smtClean="0">
                <a:solidFill>
                  <a:srgbClr val="000000"/>
                </a:solidFill>
              </a:rPr>
              <a:t>De twee zonen gaan samen naar de overkant</a:t>
            </a:r>
          </a:p>
          <a:p>
            <a:pPr marL="342900" indent="-342900">
              <a:buAutoNum type="arabicPeriod"/>
            </a:pPr>
            <a:r>
              <a:rPr lang="nl-BE" sz="1300" dirty="0" smtClean="0">
                <a:solidFill>
                  <a:srgbClr val="000000"/>
                </a:solidFill>
              </a:rPr>
              <a:t>Eén van de twee stapt uit. De andere keert terug.</a:t>
            </a:r>
          </a:p>
          <a:p>
            <a:pPr marL="342900" indent="-342900">
              <a:buAutoNum type="arabicPeriod"/>
            </a:pPr>
            <a:r>
              <a:rPr lang="nl-BE" sz="1300" dirty="0" smtClean="0">
                <a:solidFill>
                  <a:srgbClr val="000000"/>
                </a:solidFill>
              </a:rPr>
              <a:t>De zoon stapt uit en de vader stapt in. De vader gaat alleen naar de overkant.</a:t>
            </a:r>
          </a:p>
          <a:p>
            <a:pPr marL="342900" indent="-342900">
              <a:buAutoNum type="arabicPeriod"/>
            </a:pPr>
            <a:r>
              <a:rPr lang="nl-BE" sz="1300" dirty="0" smtClean="0">
                <a:solidFill>
                  <a:srgbClr val="000000"/>
                </a:solidFill>
              </a:rPr>
              <a:t>De vader stapt uit en de zoon stapt opnieuw in. Hij vaart naar de overkant.</a:t>
            </a:r>
          </a:p>
          <a:p>
            <a:pPr marL="342900" indent="-342900">
              <a:buAutoNum type="arabicPeriod"/>
            </a:pPr>
            <a:r>
              <a:rPr lang="nl-BE" sz="1300" dirty="0" smtClean="0">
                <a:solidFill>
                  <a:srgbClr val="000000"/>
                </a:solidFill>
              </a:rPr>
              <a:t>De andere zoon stapt in de boot. De zonen varen samen naar hun vader aan de overkant.</a:t>
            </a:r>
          </a:p>
          <a:p>
            <a:pPr marL="342900" indent="-342900">
              <a:buAutoNum type="arabicPeriod"/>
            </a:pPr>
            <a:endParaRPr lang="nl-BE" sz="1300" dirty="0"/>
          </a:p>
        </p:txBody>
      </p:sp>
    </p:spTree>
    <p:extLst>
      <p:ext uri="{BB962C8B-B14F-4D97-AF65-F5344CB8AC3E}">
        <p14:creationId xmlns:p14="http://schemas.microsoft.com/office/powerpoint/2010/main" val="36672425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2214042" y="551943"/>
            <a:ext cx="8280000" cy="48320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pPr algn="ctr"/>
            <a:r>
              <a:rPr lang="nl-BE" sz="2400" b="1" dirty="0"/>
              <a:t>Een boer gaat naar de markt om zijn eieren te verkopen. </a:t>
            </a:r>
            <a:br>
              <a:rPr lang="nl-BE" sz="2400" b="1" dirty="0"/>
            </a:br>
            <a:r>
              <a:rPr lang="nl-BE" sz="2400" b="1" dirty="0"/>
              <a:t>Op het einde van de markt heeft de boer nog 7 eieren over tot een man bij hem komt en </a:t>
            </a:r>
            <a:r>
              <a:rPr lang="nl-BE" sz="2400" b="1" dirty="0" smtClean="0"/>
              <a:t>zegt: Ik </a:t>
            </a:r>
            <a:r>
              <a:rPr lang="nl-BE" sz="2400" b="1" dirty="0"/>
              <a:t>wil de helft van je eieren en nog een half ei extra.</a:t>
            </a:r>
            <a:br>
              <a:rPr lang="nl-BE" sz="2400" b="1" dirty="0"/>
            </a:br>
            <a:r>
              <a:rPr lang="nl-BE" sz="2400" b="1" dirty="0"/>
              <a:t>Een voorbijganger vond dit wel grappig en bestelde </a:t>
            </a:r>
            <a:r>
              <a:rPr lang="nl-BE" sz="2400" b="1" dirty="0" smtClean="0"/>
              <a:t>hetzelfde </a:t>
            </a:r>
            <a:r>
              <a:rPr lang="nl-BE" sz="2400" b="1" dirty="0"/>
              <a:t>bij de boer om het hem moeilijk te maken.</a:t>
            </a:r>
            <a:br>
              <a:rPr lang="nl-BE" sz="2400" b="1" dirty="0"/>
            </a:br>
            <a:r>
              <a:rPr lang="nl-BE" sz="2400" b="1" dirty="0"/>
              <a:t>Toch slaagt de boer erin om beide klanten te bedienen zonder ook maar 1 ei te breken en er zelfs nog 1 over te houden.</a:t>
            </a:r>
            <a:br>
              <a:rPr lang="nl-BE" sz="2400" b="1" dirty="0"/>
            </a:br>
            <a:r>
              <a:rPr lang="nl-BE" sz="2400" b="1" dirty="0"/>
              <a:t>Hoe heeft hij het gedaan?</a:t>
            </a:r>
            <a:endParaRPr lang="nl-BE" sz="2400" dirty="0"/>
          </a:p>
          <a:p>
            <a:endParaRPr lang="nl-BE" sz="3600" dirty="0"/>
          </a:p>
        </p:txBody>
      </p:sp>
      <p:sp>
        <p:nvSpPr>
          <p:cNvPr id="3" name="Rechthoek 2"/>
          <p:cNvSpPr/>
          <p:nvPr/>
        </p:nvSpPr>
        <p:spPr>
          <a:xfrm>
            <a:off x="778626" y="5576798"/>
            <a:ext cx="6096000" cy="1092607"/>
          </a:xfrm>
          <a:prstGeom prst="rect">
            <a:avLst/>
          </a:prstGeom>
        </p:spPr>
        <p:txBody>
          <a:bodyPr>
            <a:spAutoFit/>
          </a:bodyPr>
          <a:lstStyle/>
          <a:p>
            <a:r>
              <a:rPr lang="nl-BE" sz="1300" dirty="0" smtClean="0">
                <a:solidFill>
                  <a:srgbClr val="000000"/>
                </a:solidFill>
              </a:rPr>
              <a:t>De boer verkoopt aan de eerste voorbijganger de helft van zijn eieren (3,5 eieren) en nog een half ei extra. Hij verkoopt dus 4 eieren.</a:t>
            </a:r>
            <a:endParaRPr lang="nl-BE" sz="1300" dirty="0">
              <a:solidFill>
                <a:srgbClr val="000000"/>
              </a:solidFill>
            </a:endParaRPr>
          </a:p>
          <a:p>
            <a:r>
              <a:rPr lang="nl-BE" sz="1300" dirty="0" smtClean="0">
                <a:solidFill>
                  <a:srgbClr val="000000"/>
                </a:solidFill>
              </a:rPr>
              <a:t>De boer heeft nog 3 eieren over. </a:t>
            </a:r>
          </a:p>
          <a:p>
            <a:r>
              <a:rPr lang="nl-BE" sz="1300" dirty="0" smtClean="0">
                <a:solidFill>
                  <a:srgbClr val="000000"/>
                </a:solidFill>
              </a:rPr>
              <a:t>De tweede voorbijganger koopt nu ook de helft van zijn eieren (1,5) en een half ei extra. De tweede klant koopt dus  2 eieren.</a:t>
            </a:r>
            <a:endParaRPr lang="nl-BE" sz="1300" dirty="0"/>
          </a:p>
        </p:txBody>
      </p:sp>
    </p:spTree>
    <p:extLst>
      <p:ext uri="{BB962C8B-B14F-4D97-AF65-F5344CB8AC3E}">
        <p14:creationId xmlns:p14="http://schemas.microsoft.com/office/powerpoint/2010/main" val="4017338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pPr algn="ctr"/>
            <a:r>
              <a:rPr lang="nl-BE" sz="2400" b="1" dirty="0" smtClean="0"/>
              <a:t>In </a:t>
            </a:r>
            <a:r>
              <a:rPr lang="nl-BE" sz="2400" b="1" dirty="0"/>
              <a:t>een huis zijn een zolder en een kelder. Op de zolder hangt 1 lamp, in de kelder zijn drie schakelaars. 1 van de 3 schakelaars kan de lamp doen branden. Je staat in de kelder met de schakelaars. Je mag maar 1 keer de trap op lopen om te kijken of de lamp brand. Als je in de kelder staat, kan je geen lamp zien branden. Hoe kom je erachter welke schakelaar bij de lamp hoort?</a:t>
            </a:r>
          </a:p>
          <a:p>
            <a:pPr algn="ctr"/>
            <a:endParaRPr lang="nl-BE" sz="2400" b="1" dirty="0" smtClean="0"/>
          </a:p>
          <a:p>
            <a:pPr algn="ctr"/>
            <a:endParaRPr lang="nl-BE" sz="2400" dirty="0"/>
          </a:p>
          <a:p>
            <a:endParaRPr lang="nl-BE" sz="3600" dirty="0"/>
          </a:p>
        </p:txBody>
      </p:sp>
      <p:sp>
        <p:nvSpPr>
          <p:cNvPr id="5" name="Rechthoek 4"/>
          <p:cNvSpPr/>
          <p:nvPr/>
        </p:nvSpPr>
        <p:spPr>
          <a:xfrm>
            <a:off x="778626" y="5576798"/>
            <a:ext cx="6096000" cy="1292662"/>
          </a:xfrm>
          <a:prstGeom prst="rect">
            <a:avLst/>
          </a:prstGeom>
        </p:spPr>
        <p:txBody>
          <a:bodyPr>
            <a:spAutoFit/>
          </a:bodyPr>
          <a:lstStyle/>
          <a:p>
            <a:pPr marL="342900" indent="-342900">
              <a:buAutoNum type="arabicPeriod"/>
            </a:pPr>
            <a:r>
              <a:rPr lang="nl-BE" sz="1300" dirty="0" smtClean="0">
                <a:solidFill>
                  <a:srgbClr val="000000"/>
                </a:solidFill>
              </a:rPr>
              <a:t>Doe de eerste schakelaar aan en wacht 5 minuten.</a:t>
            </a:r>
          </a:p>
          <a:p>
            <a:pPr marL="342900" indent="-342900">
              <a:buAutoNum type="arabicPeriod"/>
            </a:pPr>
            <a:r>
              <a:rPr lang="nl-BE" sz="1300" dirty="0" smtClean="0">
                <a:solidFill>
                  <a:srgbClr val="000000"/>
                </a:solidFill>
              </a:rPr>
              <a:t>Doe de schakelaar uit. Doe de tweede schakelaar aan.</a:t>
            </a:r>
          </a:p>
          <a:p>
            <a:pPr marL="342900" indent="-342900">
              <a:buAutoNum type="arabicPeriod"/>
            </a:pPr>
            <a:r>
              <a:rPr lang="nl-BE" sz="1300" dirty="0" smtClean="0">
                <a:solidFill>
                  <a:srgbClr val="000000"/>
                </a:solidFill>
              </a:rPr>
              <a:t>Ga naar de zolder.</a:t>
            </a:r>
          </a:p>
          <a:p>
            <a:pPr marL="342900" indent="-342900">
              <a:buAutoNum type="arabicPeriod"/>
            </a:pPr>
            <a:r>
              <a:rPr lang="nl-BE" sz="1300" dirty="0" smtClean="0">
                <a:solidFill>
                  <a:srgbClr val="000000"/>
                </a:solidFill>
              </a:rPr>
              <a:t>Als de lamp brandt, is het schakelaar 2.</a:t>
            </a:r>
          </a:p>
          <a:p>
            <a:pPr marL="342900" indent="-342900">
              <a:buAutoNum type="arabicPeriod"/>
            </a:pPr>
            <a:r>
              <a:rPr lang="nl-BE" sz="1300" dirty="0" smtClean="0">
                <a:solidFill>
                  <a:srgbClr val="000000"/>
                </a:solidFill>
              </a:rPr>
              <a:t>Als de lamp warm is, is het schakelaar 1.</a:t>
            </a:r>
          </a:p>
          <a:p>
            <a:pPr marL="342900" indent="-342900">
              <a:buAutoNum type="arabicPeriod"/>
            </a:pPr>
            <a:r>
              <a:rPr lang="nl-BE" sz="1300" dirty="0" smtClean="0">
                <a:solidFill>
                  <a:srgbClr val="000000"/>
                </a:solidFill>
              </a:rPr>
              <a:t>Anders is het schakelaar 3.</a:t>
            </a:r>
          </a:p>
        </p:txBody>
      </p:sp>
    </p:spTree>
    <p:extLst>
      <p:ext uri="{BB962C8B-B14F-4D97-AF65-F5344CB8AC3E}">
        <p14:creationId xmlns:p14="http://schemas.microsoft.com/office/powerpoint/2010/main" val="926961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endParaRPr lang="nl-BE" sz="2400" b="1" dirty="0"/>
          </a:p>
          <a:p>
            <a:pPr algn="ctr"/>
            <a:r>
              <a:rPr lang="nl-BE" sz="2400" b="1" dirty="0" smtClean="0"/>
              <a:t>Je </a:t>
            </a:r>
            <a:r>
              <a:rPr lang="nl-BE" sz="2400" b="1" dirty="0"/>
              <a:t>staat bij een rivier en hebt exact 4 liter water nodig.</a:t>
            </a:r>
            <a:br>
              <a:rPr lang="nl-BE" sz="2400" b="1" dirty="0"/>
            </a:br>
            <a:r>
              <a:rPr lang="nl-BE" sz="2400" b="1" dirty="0"/>
              <a:t>Je hebt twee emmers, één emmer waar 5 liter in kan en één waar 3 liter in kan.</a:t>
            </a:r>
            <a:br>
              <a:rPr lang="nl-BE" sz="2400" b="1" dirty="0"/>
            </a:br>
            <a:r>
              <a:rPr lang="nl-BE" sz="2400" b="1" dirty="0"/>
              <a:t>Hoe kun je 4 liter water afmeten door enkel deze twee emmers te gebruiken</a:t>
            </a:r>
            <a:r>
              <a:rPr lang="nl-BE" sz="2400" b="1" dirty="0" smtClean="0"/>
              <a:t>?</a:t>
            </a:r>
            <a:endParaRPr lang="nl-BE" sz="2400" b="1" dirty="0"/>
          </a:p>
          <a:p>
            <a:pPr algn="ctr"/>
            <a:endParaRPr lang="nl-BE" sz="2400" b="1" dirty="0" smtClean="0"/>
          </a:p>
          <a:p>
            <a:pPr algn="ctr"/>
            <a:endParaRPr lang="nl-BE" sz="2400" dirty="0"/>
          </a:p>
          <a:p>
            <a:endParaRPr lang="nl-BE" sz="3600" dirty="0"/>
          </a:p>
        </p:txBody>
      </p:sp>
      <p:sp>
        <p:nvSpPr>
          <p:cNvPr id="5" name="Rechthoek 4"/>
          <p:cNvSpPr/>
          <p:nvPr/>
        </p:nvSpPr>
        <p:spPr>
          <a:xfrm>
            <a:off x="778626" y="5576798"/>
            <a:ext cx="6096000" cy="1292662"/>
          </a:xfrm>
          <a:prstGeom prst="rect">
            <a:avLst/>
          </a:prstGeom>
        </p:spPr>
        <p:txBody>
          <a:bodyPr>
            <a:spAutoFit/>
          </a:bodyPr>
          <a:lstStyle/>
          <a:p>
            <a:r>
              <a:rPr lang="nl-BE" sz="1300" dirty="0"/>
              <a:t>1. Vul de 5-liter emmer tot de rand.</a:t>
            </a:r>
            <a:r>
              <a:rPr lang="nl-BE" sz="1300" dirty="0"/>
              <a:t/>
            </a:r>
            <a:br>
              <a:rPr lang="nl-BE" sz="1300" dirty="0"/>
            </a:br>
            <a:r>
              <a:rPr lang="nl-BE" sz="1300" dirty="0"/>
              <a:t>2. Met de 5-liter emmer vul je nu de kleine emmer van 3 liter.</a:t>
            </a:r>
            <a:r>
              <a:rPr lang="nl-BE" sz="1300" dirty="0"/>
              <a:t/>
            </a:r>
            <a:br>
              <a:rPr lang="nl-BE" sz="1300" dirty="0"/>
            </a:br>
            <a:r>
              <a:rPr lang="nl-BE" sz="1300" dirty="0"/>
              <a:t>3. Giet de 3-liter emmer uit en vul hem met de resterende 2 liter uit de grote emmer.</a:t>
            </a:r>
            <a:r>
              <a:rPr lang="nl-BE" sz="1300" dirty="0"/>
              <a:t/>
            </a:r>
            <a:br>
              <a:rPr lang="nl-BE" sz="1300" dirty="0"/>
            </a:br>
            <a:r>
              <a:rPr lang="nl-BE" sz="1300" dirty="0"/>
              <a:t>4. Vul de 5-liter emmer nogmaals.</a:t>
            </a:r>
            <a:r>
              <a:rPr lang="nl-BE" sz="1300" dirty="0"/>
              <a:t/>
            </a:r>
            <a:br>
              <a:rPr lang="nl-BE" sz="1300" dirty="0"/>
            </a:br>
            <a:r>
              <a:rPr lang="nl-BE" sz="1300" dirty="0"/>
              <a:t>5. Vul de 3-liter emmer tot de rand met water uit de 5-liter emmer.</a:t>
            </a:r>
            <a:r>
              <a:rPr lang="nl-BE" sz="1300" dirty="0"/>
              <a:t/>
            </a:r>
            <a:br>
              <a:rPr lang="nl-BE" sz="1300" dirty="0"/>
            </a:br>
            <a:r>
              <a:rPr lang="nl-BE" sz="1300" dirty="0"/>
              <a:t>6. Je hebt nu exact 4 liter water in de 5-liter emmer.</a:t>
            </a:r>
            <a:endParaRPr lang="nl-BE" sz="1300" dirty="0"/>
          </a:p>
        </p:txBody>
      </p:sp>
      <p:sp>
        <p:nvSpPr>
          <p:cNvPr id="6" name="Tekstvak 5"/>
          <p:cNvSpPr txBox="1"/>
          <p:nvPr/>
        </p:nvSpPr>
        <p:spPr>
          <a:xfrm>
            <a:off x="58189" y="365125"/>
            <a:ext cx="1695796" cy="923330"/>
          </a:xfrm>
          <a:prstGeom prst="rect">
            <a:avLst/>
          </a:prstGeom>
          <a:noFill/>
        </p:spPr>
        <p:txBody>
          <a:bodyPr wrap="square" rtlCol="0">
            <a:spAutoFit/>
          </a:bodyPr>
          <a:lstStyle/>
          <a:p>
            <a:r>
              <a:rPr lang="nl-BE" dirty="0" smtClean="0">
                <a:solidFill>
                  <a:srgbClr val="C00000"/>
                </a:solidFill>
              </a:rPr>
              <a:t>Raadsel misschien toch te moeilijk…</a:t>
            </a:r>
            <a:endParaRPr lang="nl-BE" dirty="0">
              <a:solidFill>
                <a:srgbClr val="C00000"/>
              </a:solidFill>
            </a:endParaRPr>
          </a:p>
        </p:txBody>
      </p:sp>
    </p:spTree>
    <p:extLst>
      <p:ext uri="{BB962C8B-B14F-4D97-AF65-F5344CB8AC3E}">
        <p14:creationId xmlns:p14="http://schemas.microsoft.com/office/powerpoint/2010/main" val="913875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42139"/>
            <a:ext cx="10515600" cy="701473"/>
          </a:xfrm>
        </p:spPr>
        <p:txBody>
          <a:bodyPr/>
          <a:lstStyle/>
          <a:p>
            <a:r>
              <a:rPr lang="nl-BE" dirty="0" smtClean="0"/>
              <a:t>Tussenraadsel opdracht 1</a:t>
            </a:r>
            <a:endParaRPr lang="nl-BE" dirty="0"/>
          </a:p>
        </p:txBody>
      </p:sp>
      <p:sp>
        <p:nvSpPr>
          <p:cNvPr id="3" name="Tijdelijke aanduiding voor inhoud 2"/>
          <p:cNvSpPr>
            <a:spLocks noGrp="1"/>
          </p:cNvSpPr>
          <p:nvPr>
            <p:ph idx="1"/>
          </p:nvPr>
        </p:nvSpPr>
        <p:spPr/>
        <p:txBody>
          <a:bodyPr/>
          <a:lstStyle/>
          <a:p>
            <a:endParaRPr lang="nl-BE" dirty="0"/>
          </a:p>
        </p:txBody>
      </p:sp>
      <p:sp>
        <p:nvSpPr>
          <p:cNvPr id="4" name="Tekstvak 3"/>
          <p:cNvSpPr txBox="1"/>
          <p:nvPr/>
        </p:nvSpPr>
        <p:spPr>
          <a:xfrm>
            <a:off x="1506017" y="1107562"/>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endParaRPr lang="nl-BE" sz="2400" b="1" dirty="0" smtClean="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smtClean="0"/>
          </a:p>
          <a:p>
            <a:pPr algn="ctr"/>
            <a:endParaRPr lang="nl-BE" sz="1100" b="1" dirty="0"/>
          </a:p>
          <a:p>
            <a:pPr algn="ctr"/>
            <a:endParaRPr lang="nl-BE" sz="1100" b="1" dirty="0" smtClean="0"/>
          </a:p>
          <a:p>
            <a:pPr algn="ctr"/>
            <a:endParaRPr lang="nl-BE" sz="2400" b="1" dirty="0" smtClean="0"/>
          </a:p>
          <a:p>
            <a:pPr algn="ctr"/>
            <a:r>
              <a:rPr lang="nl-BE" sz="2400" b="1" dirty="0" smtClean="0"/>
              <a:t>Leg de lucifers zoals op de foto. </a:t>
            </a:r>
          </a:p>
          <a:p>
            <a:pPr algn="ctr"/>
            <a:r>
              <a:rPr lang="nl-BE" sz="2400" b="1" dirty="0" smtClean="0"/>
              <a:t>Neem 5 lucifers weg. Je moet 3 vierkanten overhouden.</a:t>
            </a:r>
          </a:p>
          <a:p>
            <a:pPr algn="ctr"/>
            <a:endParaRPr lang="nl-BE" sz="2400" dirty="0"/>
          </a:p>
        </p:txBody>
      </p:sp>
      <p:pic>
        <p:nvPicPr>
          <p:cNvPr id="5" name="Afbeelding 4"/>
          <p:cNvPicPr>
            <a:picLocks noChangeAspect="1"/>
          </p:cNvPicPr>
          <p:nvPr/>
        </p:nvPicPr>
        <p:blipFill rotWithShape="1">
          <a:blip r:embed="rId2"/>
          <a:srcRect r="2181" b="-2420"/>
          <a:stretch/>
        </p:blipFill>
        <p:spPr>
          <a:xfrm>
            <a:off x="3335893" y="1561025"/>
            <a:ext cx="1295381" cy="157201"/>
          </a:xfrm>
          <a:prstGeom prst="rect">
            <a:avLst/>
          </a:prstGeom>
        </p:spPr>
      </p:pic>
      <p:pic>
        <p:nvPicPr>
          <p:cNvPr id="7" name="Afbeelding 6"/>
          <p:cNvPicPr>
            <a:picLocks noChangeAspect="1"/>
          </p:cNvPicPr>
          <p:nvPr/>
        </p:nvPicPr>
        <p:blipFill rotWithShape="1">
          <a:blip r:embed="rId2"/>
          <a:srcRect r="2181" b="-2420"/>
          <a:stretch/>
        </p:blipFill>
        <p:spPr>
          <a:xfrm>
            <a:off x="4749649" y="1561024"/>
            <a:ext cx="1295381" cy="157201"/>
          </a:xfrm>
          <a:prstGeom prst="rect">
            <a:avLst/>
          </a:prstGeom>
        </p:spPr>
      </p:pic>
      <p:pic>
        <p:nvPicPr>
          <p:cNvPr id="9" name="Afbeelding 8"/>
          <p:cNvPicPr>
            <a:picLocks noChangeAspect="1"/>
          </p:cNvPicPr>
          <p:nvPr/>
        </p:nvPicPr>
        <p:blipFill rotWithShape="1">
          <a:blip r:embed="rId2"/>
          <a:srcRect r="2181" b="-2420"/>
          <a:stretch/>
        </p:blipFill>
        <p:spPr>
          <a:xfrm rot="5400000">
            <a:off x="2653298" y="2259778"/>
            <a:ext cx="1295381" cy="157201"/>
          </a:xfrm>
          <a:prstGeom prst="rect">
            <a:avLst/>
          </a:prstGeom>
        </p:spPr>
      </p:pic>
      <p:pic>
        <p:nvPicPr>
          <p:cNvPr id="11" name="Afbeelding 10"/>
          <p:cNvPicPr>
            <a:picLocks noChangeAspect="1"/>
          </p:cNvPicPr>
          <p:nvPr/>
        </p:nvPicPr>
        <p:blipFill rotWithShape="1">
          <a:blip r:embed="rId2"/>
          <a:srcRect r="2181" b="-2420"/>
          <a:stretch/>
        </p:blipFill>
        <p:spPr>
          <a:xfrm rot="5400000">
            <a:off x="4062184" y="2287317"/>
            <a:ext cx="1295381" cy="157201"/>
          </a:xfrm>
          <a:prstGeom prst="rect">
            <a:avLst/>
          </a:prstGeom>
        </p:spPr>
      </p:pic>
      <p:pic>
        <p:nvPicPr>
          <p:cNvPr id="13" name="Afbeelding 12"/>
          <p:cNvPicPr>
            <a:picLocks noChangeAspect="1"/>
          </p:cNvPicPr>
          <p:nvPr/>
        </p:nvPicPr>
        <p:blipFill rotWithShape="1">
          <a:blip r:embed="rId2"/>
          <a:srcRect r="2181" b="-2420"/>
          <a:stretch/>
        </p:blipFill>
        <p:spPr>
          <a:xfrm rot="5400000">
            <a:off x="5492649" y="2265066"/>
            <a:ext cx="1295381" cy="157201"/>
          </a:xfrm>
          <a:prstGeom prst="rect">
            <a:avLst/>
          </a:prstGeom>
        </p:spPr>
      </p:pic>
      <p:pic>
        <p:nvPicPr>
          <p:cNvPr id="17" name="Afbeelding 16"/>
          <p:cNvPicPr>
            <a:picLocks noChangeAspect="1"/>
          </p:cNvPicPr>
          <p:nvPr/>
        </p:nvPicPr>
        <p:blipFill rotWithShape="1">
          <a:blip r:embed="rId2"/>
          <a:srcRect r="2181" b="-2420"/>
          <a:stretch/>
        </p:blipFill>
        <p:spPr>
          <a:xfrm>
            <a:off x="3335893" y="2949097"/>
            <a:ext cx="1295381" cy="157201"/>
          </a:xfrm>
          <a:prstGeom prst="rect">
            <a:avLst/>
          </a:prstGeom>
        </p:spPr>
      </p:pic>
      <p:pic>
        <p:nvPicPr>
          <p:cNvPr id="20" name="Afbeelding 19"/>
          <p:cNvPicPr>
            <a:picLocks noChangeAspect="1"/>
          </p:cNvPicPr>
          <p:nvPr/>
        </p:nvPicPr>
        <p:blipFill rotWithShape="1">
          <a:blip r:embed="rId2"/>
          <a:srcRect r="2181" b="-2420"/>
          <a:stretch/>
        </p:blipFill>
        <p:spPr>
          <a:xfrm rot="5400000">
            <a:off x="2641769" y="3657269"/>
            <a:ext cx="1295381" cy="157201"/>
          </a:xfrm>
          <a:prstGeom prst="rect">
            <a:avLst/>
          </a:prstGeom>
        </p:spPr>
      </p:pic>
      <p:pic>
        <p:nvPicPr>
          <p:cNvPr id="21" name="Afbeelding 20"/>
          <p:cNvPicPr>
            <a:picLocks noChangeAspect="1"/>
          </p:cNvPicPr>
          <p:nvPr/>
        </p:nvPicPr>
        <p:blipFill rotWithShape="1">
          <a:blip r:embed="rId2"/>
          <a:srcRect r="2181" b="-2420"/>
          <a:stretch/>
        </p:blipFill>
        <p:spPr>
          <a:xfrm rot="5400000">
            <a:off x="4050655" y="3684808"/>
            <a:ext cx="1295381" cy="157201"/>
          </a:xfrm>
          <a:prstGeom prst="rect">
            <a:avLst/>
          </a:prstGeom>
        </p:spPr>
      </p:pic>
      <p:pic>
        <p:nvPicPr>
          <p:cNvPr id="22" name="Afbeelding 21"/>
          <p:cNvPicPr>
            <a:picLocks noChangeAspect="1"/>
          </p:cNvPicPr>
          <p:nvPr/>
        </p:nvPicPr>
        <p:blipFill rotWithShape="1">
          <a:blip r:embed="rId2"/>
          <a:srcRect r="2181" b="-2420"/>
          <a:stretch/>
        </p:blipFill>
        <p:spPr>
          <a:xfrm>
            <a:off x="3324364" y="4323469"/>
            <a:ext cx="1295381" cy="157201"/>
          </a:xfrm>
          <a:prstGeom prst="rect">
            <a:avLst/>
          </a:prstGeom>
        </p:spPr>
      </p:pic>
      <p:pic>
        <p:nvPicPr>
          <p:cNvPr id="23" name="Afbeelding 22"/>
          <p:cNvPicPr>
            <a:picLocks noChangeAspect="1"/>
          </p:cNvPicPr>
          <p:nvPr/>
        </p:nvPicPr>
        <p:blipFill rotWithShape="1">
          <a:blip r:embed="rId2"/>
          <a:srcRect r="2181" b="-2420"/>
          <a:stretch/>
        </p:blipFill>
        <p:spPr>
          <a:xfrm>
            <a:off x="4749649" y="2970325"/>
            <a:ext cx="1295381" cy="157201"/>
          </a:xfrm>
          <a:prstGeom prst="rect">
            <a:avLst/>
          </a:prstGeom>
        </p:spPr>
      </p:pic>
      <p:pic>
        <p:nvPicPr>
          <p:cNvPr id="24" name="Afbeelding 23"/>
          <p:cNvPicPr>
            <a:picLocks noChangeAspect="1"/>
          </p:cNvPicPr>
          <p:nvPr/>
        </p:nvPicPr>
        <p:blipFill rotWithShape="1">
          <a:blip r:embed="rId2"/>
          <a:srcRect r="2181" b="-2420"/>
          <a:stretch/>
        </p:blipFill>
        <p:spPr>
          <a:xfrm rot="5400000">
            <a:off x="5492649" y="3661689"/>
            <a:ext cx="1295381" cy="157201"/>
          </a:xfrm>
          <a:prstGeom prst="rect">
            <a:avLst/>
          </a:prstGeom>
        </p:spPr>
      </p:pic>
      <p:pic>
        <p:nvPicPr>
          <p:cNvPr id="25" name="Afbeelding 24"/>
          <p:cNvPicPr>
            <a:picLocks noChangeAspect="1"/>
          </p:cNvPicPr>
          <p:nvPr/>
        </p:nvPicPr>
        <p:blipFill rotWithShape="1">
          <a:blip r:embed="rId2"/>
          <a:srcRect r="2181" b="-2420"/>
          <a:stretch/>
        </p:blipFill>
        <p:spPr>
          <a:xfrm>
            <a:off x="4766358" y="4323469"/>
            <a:ext cx="1295381" cy="157201"/>
          </a:xfrm>
          <a:prstGeom prst="rect">
            <a:avLst/>
          </a:prstGeom>
        </p:spPr>
      </p:pic>
      <p:pic>
        <p:nvPicPr>
          <p:cNvPr id="26" name="Afbeelding 25"/>
          <p:cNvPicPr>
            <a:picLocks noChangeAspect="1"/>
          </p:cNvPicPr>
          <p:nvPr/>
        </p:nvPicPr>
        <p:blipFill rotWithShape="1">
          <a:blip r:embed="rId2"/>
          <a:srcRect r="2181" b="-2420"/>
          <a:stretch/>
        </p:blipFill>
        <p:spPr>
          <a:xfrm>
            <a:off x="6206308" y="1570053"/>
            <a:ext cx="1295381" cy="157201"/>
          </a:xfrm>
          <a:prstGeom prst="rect">
            <a:avLst/>
          </a:prstGeom>
        </p:spPr>
      </p:pic>
      <p:pic>
        <p:nvPicPr>
          <p:cNvPr id="27" name="Afbeelding 26"/>
          <p:cNvPicPr>
            <a:picLocks noChangeAspect="1"/>
          </p:cNvPicPr>
          <p:nvPr/>
        </p:nvPicPr>
        <p:blipFill rotWithShape="1">
          <a:blip r:embed="rId2"/>
          <a:srcRect r="2181" b="-2420"/>
          <a:stretch/>
        </p:blipFill>
        <p:spPr>
          <a:xfrm rot="5400000">
            <a:off x="6949308" y="2274095"/>
            <a:ext cx="1295381" cy="157201"/>
          </a:xfrm>
          <a:prstGeom prst="rect">
            <a:avLst/>
          </a:prstGeom>
        </p:spPr>
      </p:pic>
      <p:pic>
        <p:nvPicPr>
          <p:cNvPr id="28" name="Afbeelding 27"/>
          <p:cNvPicPr>
            <a:picLocks noChangeAspect="1"/>
          </p:cNvPicPr>
          <p:nvPr/>
        </p:nvPicPr>
        <p:blipFill rotWithShape="1">
          <a:blip r:embed="rId2"/>
          <a:srcRect r="2181" b="-2420"/>
          <a:stretch/>
        </p:blipFill>
        <p:spPr>
          <a:xfrm>
            <a:off x="6206308" y="2979354"/>
            <a:ext cx="1295381" cy="157201"/>
          </a:xfrm>
          <a:prstGeom prst="rect">
            <a:avLst/>
          </a:prstGeom>
        </p:spPr>
      </p:pic>
      <p:pic>
        <p:nvPicPr>
          <p:cNvPr id="29" name="Afbeelding 28"/>
          <p:cNvPicPr>
            <a:picLocks noChangeAspect="1"/>
          </p:cNvPicPr>
          <p:nvPr/>
        </p:nvPicPr>
        <p:blipFill rotWithShape="1">
          <a:blip r:embed="rId2"/>
          <a:srcRect r="2181" b="-2420"/>
          <a:stretch/>
        </p:blipFill>
        <p:spPr>
          <a:xfrm rot="5400000">
            <a:off x="6949308" y="3670718"/>
            <a:ext cx="1295381" cy="157201"/>
          </a:xfrm>
          <a:prstGeom prst="rect">
            <a:avLst/>
          </a:prstGeom>
        </p:spPr>
      </p:pic>
      <p:pic>
        <p:nvPicPr>
          <p:cNvPr id="30" name="Afbeelding 29"/>
          <p:cNvPicPr>
            <a:picLocks noChangeAspect="1"/>
          </p:cNvPicPr>
          <p:nvPr/>
        </p:nvPicPr>
        <p:blipFill rotWithShape="1">
          <a:blip r:embed="rId2"/>
          <a:srcRect r="2181" b="-2420"/>
          <a:stretch/>
        </p:blipFill>
        <p:spPr>
          <a:xfrm>
            <a:off x="6223017" y="4332498"/>
            <a:ext cx="1295381" cy="157201"/>
          </a:xfrm>
          <a:prstGeom prst="rect">
            <a:avLst/>
          </a:prstGeom>
        </p:spPr>
      </p:pic>
      <p:pic>
        <p:nvPicPr>
          <p:cNvPr id="6" name="Afbeelding 5"/>
          <p:cNvPicPr>
            <a:picLocks noChangeAspect="1"/>
          </p:cNvPicPr>
          <p:nvPr/>
        </p:nvPicPr>
        <p:blipFill>
          <a:blip r:embed="rId3"/>
          <a:stretch>
            <a:fillRect/>
          </a:stretch>
        </p:blipFill>
        <p:spPr>
          <a:xfrm>
            <a:off x="10249459" y="5123300"/>
            <a:ext cx="1727365" cy="1152641"/>
          </a:xfrm>
          <a:prstGeom prst="rect">
            <a:avLst/>
          </a:prstGeom>
        </p:spPr>
      </p:pic>
    </p:spTree>
    <p:extLst>
      <p:ext uri="{BB962C8B-B14F-4D97-AF65-F5344CB8AC3E}">
        <p14:creationId xmlns:p14="http://schemas.microsoft.com/office/powerpoint/2010/main" val="2542229164"/>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3150</TotalTime>
  <Words>554</Words>
  <Application>Microsoft Office PowerPoint</Application>
  <PresentationFormat>Breedbeeld</PresentationFormat>
  <Paragraphs>134</Paragraphs>
  <Slides>11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Calibri Light</vt:lpstr>
      <vt:lpstr>Kantoorthema</vt:lpstr>
      <vt:lpstr>Raadsels oplopend in moeilijkheidsgraad</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Tussenraadsel opdracht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Daan Baeyens</dc:creator>
  <cp:lastModifiedBy>Daan Baeyens</cp:lastModifiedBy>
  <cp:revision>29</cp:revision>
  <cp:lastPrinted>2016-04-07T10:08:13Z</cp:lastPrinted>
  <dcterms:created xsi:type="dcterms:W3CDTF">2016-04-03T20:22:48Z</dcterms:created>
  <dcterms:modified xsi:type="dcterms:W3CDTF">2016-04-14T18:36:00Z</dcterms:modified>
</cp:coreProperties>
</file>